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9" r:id="rId3"/>
    <p:sldId id="261" r:id="rId4"/>
    <p:sldId id="260" r:id="rId5"/>
    <p:sldId id="267" r:id="rId6"/>
    <p:sldId id="265" r:id="rId7"/>
    <p:sldId id="266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7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86" autoAdjust="0"/>
    <p:restoredTop sz="76812" autoAdjust="0"/>
  </p:normalViewPr>
  <p:slideViewPr>
    <p:cSldViewPr snapToGrid="0">
      <p:cViewPr varScale="1">
        <p:scale>
          <a:sx n="56" d="100"/>
          <a:sy n="56" d="100"/>
        </p:scale>
        <p:origin x="11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F0B61-E911-4274-9FFA-A656618185CF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D7F7D8-CD9E-47E7-8956-6F8FD5F4E7D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4563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256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9798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Les différentes étapes de fabrication sont: plan général, plan détaillé, travail des différents matériaux bruts (plaques de métal, cuirs, pièces de </a:t>
            </a:r>
            <a:r>
              <a:rPr lang="fr-FR" baseline="0" dirty="0" err="1" smtClean="0"/>
              <a:t>ferroneries</a:t>
            </a:r>
            <a:r>
              <a:rPr lang="fr-FR" baseline="0" dirty="0" smtClean="0"/>
              <a:t>), assemblages.</a:t>
            </a:r>
            <a:r>
              <a:rPr lang="fr-FR" dirty="0" smtClean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Habituellement, la fabrication du</a:t>
            </a:r>
            <a:r>
              <a:rPr lang="fr-FR" baseline="0" dirty="0" smtClean="0"/>
              <a:t> lot</a:t>
            </a:r>
            <a:r>
              <a:rPr lang="fr-FR" dirty="0" smtClean="0"/>
              <a:t> complet des armures dure</a:t>
            </a:r>
            <a:r>
              <a:rPr lang="fr-FR" baseline="0" dirty="0" smtClean="0"/>
              <a:t> 1 année.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978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Afficher</a:t>
            </a:r>
            <a:r>
              <a:rPr lang="fr-FR" baseline="0" dirty="0" smtClean="0"/>
              <a:t> cette slide avant de lancer l’épisode 1 lors de l’étape « Choix de la stratégie »</a:t>
            </a:r>
          </a:p>
          <a:p>
            <a:r>
              <a:rPr lang="fr-FR" baseline="0" dirty="0" smtClean="0"/>
              <a:t>Donner aux participants les supports de jeu en même temps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220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Afficher cette</a:t>
            </a:r>
            <a:r>
              <a:rPr lang="fr-FR" baseline="0" dirty="0" smtClean="0"/>
              <a:t> slide à la fin de l’épisode 4.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602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afficher</a:t>
            </a:r>
            <a:r>
              <a:rPr lang="fr-FR" baseline="0" dirty="0" smtClean="0"/>
              <a:t> à la fin de l’épisode 7 après la bataille.</a:t>
            </a:r>
          </a:p>
          <a:p>
            <a:r>
              <a:rPr lang="fr-FR" baseline="0" dirty="0" smtClean="0"/>
              <a:t>On met fin au jeu et aux batailles: Les marcheurs blancs ont été repoussés temporairement et la famille </a:t>
            </a:r>
            <a:r>
              <a:rPr lang="fr-FR" baseline="0" dirty="0" err="1" smtClean="0"/>
              <a:t>Tully</a:t>
            </a:r>
            <a:r>
              <a:rPr lang="fr-FR" baseline="0" dirty="0" smtClean="0"/>
              <a:t> s’allient aux </a:t>
            </a:r>
            <a:r>
              <a:rPr lang="fr-FR" baseline="0" dirty="0" err="1" smtClean="0"/>
              <a:t>Starks</a:t>
            </a:r>
            <a:r>
              <a:rPr lang="fr-FR" baseline="0" dirty="0" smtClean="0"/>
              <a:t> et obligent les </a:t>
            </a:r>
            <a:r>
              <a:rPr lang="fr-FR" baseline="0" dirty="0" err="1" smtClean="0"/>
              <a:t>Lannisters</a:t>
            </a:r>
            <a:r>
              <a:rPr lang="fr-FR" baseline="0" dirty="0" smtClean="0"/>
              <a:t> à rentrer chez eux. </a:t>
            </a:r>
          </a:p>
          <a:p>
            <a:r>
              <a:rPr lang="fr-FR" baseline="0" dirty="0" smtClean="0"/>
              <a:t>Conclusion: fin des combats.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1687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Faire une explication</a:t>
            </a:r>
            <a:r>
              <a:rPr lang="fr-FR" baseline="0" dirty="0" smtClean="0"/>
              <a:t> de la méthode basée sur le ROI (Valeur apportée / Effort), qui en principe permet d’apporter 80% de la valeur avec 50% de l’effort (temps).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21124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D7F7D8-CD9E-47E7-8956-6F8FD5F4E7D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074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47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256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752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576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606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3217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25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09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096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23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9728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ACCF4-BBE6-4568-B18D-C112C38F0E6E}" type="datetimeFigureOut">
              <a:rPr lang="fr-FR" smtClean="0"/>
              <a:t>24/04/2019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DAACA86-7AE7-4A52-B395-5660D7E7C9C1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885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6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9DE1C38-E35D-4E0C-94E0-CA1303D40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sz="6200" dirty="0" smtClean="0">
                <a:solidFill>
                  <a:schemeClr val="accent1"/>
                </a:solidFill>
              </a:rPr>
              <a:t>AGILE GAME OF THRONES</a:t>
            </a:r>
            <a:r>
              <a:rPr lang="en-US" dirty="0" smtClean="0">
                <a:solidFill>
                  <a:schemeClr val="accent1"/>
                </a:solidFill>
              </a:rPr>
              <a:t/>
            </a:r>
            <a:br>
              <a:rPr lang="en-US" dirty="0" smtClean="0">
                <a:solidFill>
                  <a:schemeClr val="accent1"/>
                </a:solidFill>
              </a:rPr>
            </a:b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59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“Un </a:t>
            </a:r>
            <a:r>
              <a:rPr lang="en-US" dirty="0" err="1">
                <a:solidFill>
                  <a:schemeClr val="accent1"/>
                </a:solidFill>
              </a:rPr>
              <a:t>conflit</a:t>
            </a:r>
            <a:r>
              <a:rPr lang="en-US" dirty="0">
                <a:solidFill>
                  <a:schemeClr val="accent1"/>
                </a:solidFill>
              </a:rPr>
              <a:t> ancestral…”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65" y="768221"/>
            <a:ext cx="5591101" cy="5845695"/>
          </a:xfrm>
          <a:prstGeom prst="rect">
            <a:avLst/>
          </a:prstGeom>
        </p:spPr>
      </p:pic>
      <p:sp>
        <p:nvSpPr>
          <p:cNvPr id="9" name="Explosion : 8 points 8">
            <a:extLst>
              <a:ext uri="{FF2B5EF4-FFF2-40B4-BE49-F238E27FC236}">
                <a16:creationId xmlns="" xmlns:a16="http://schemas.microsoft.com/office/drawing/2014/main" id="{AB1F0D19-57E9-45FF-A81B-130F13D2F270}"/>
              </a:ext>
            </a:extLst>
          </p:cNvPr>
          <p:cNvSpPr/>
          <p:nvPr/>
        </p:nvSpPr>
        <p:spPr>
          <a:xfrm>
            <a:off x="2356993" y="4027373"/>
            <a:ext cx="448336" cy="369731"/>
          </a:xfrm>
          <a:prstGeom prst="irregularSeal1">
            <a:avLst/>
          </a:prstGeom>
          <a:solidFill>
            <a:schemeClr val="accent1"/>
          </a:solidFill>
          <a:ln w="6350">
            <a:solidFill>
              <a:srgbClr val="453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</a:pPr>
            <a:endParaRPr lang="fr-FR" sz="1600"/>
          </a:p>
        </p:txBody>
      </p:sp>
      <p:sp>
        <p:nvSpPr>
          <p:cNvPr id="13" name="Flèche vers le haut 12"/>
          <p:cNvSpPr/>
          <p:nvPr/>
        </p:nvSpPr>
        <p:spPr>
          <a:xfrm>
            <a:off x="2520512" y="4468689"/>
            <a:ext cx="121298" cy="83042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7667" y="1165576"/>
            <a:ext cx="3300748" cy="1857850"/>
          </a:xfrm>
          <a:prstGeom prst="rect">
            <a:avLst/>
          </a:prstGeom>
        </p:spPr>
      </p:pic>
      <p:sp>
        <p:nvSpPr>
          <p:cNvPr id="18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6923289" y="3419454"/>
            <a:ext cx="533713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accent1"/>
                </a:solidFill>
              </a:rPr>
              <a:t>“Les </a:t>
            </a:r>
            <a:r>
              <a:rPr lang="en-US" sz="2000" dirty="0" err="1" smtClean="0">
                <a:solidFill>
                  <a:schemeClr val="accent1"/>
                </a:solidFill>
              </a:rPr>
              <a:t>lannisters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attaquent</a:t>
            </a:r>
            <a:r>
              <a:rPr lang="en-US" sz="2000" dirty="0" smtClean="0">
                <a:solidFill>
                  <a:schemeClr val="accent1"/>
                </a:solidFill>
              </a:rPr>
              <a:t> les starks, </a:t>
            </a:r>
            <a:r>
              <a:rPr lang="en-US" sz="2000" dirty="0" err="1" smtClean="0">
                <a:solidFill>
                  <a:schemeClr val="accent1"/>
                </a:solidFill>
              </a:rPr>
              <a:t>Ils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ont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envahis</a:t>
            </a:r>
            <a:r>
              <a:rPr lang="en-US" sz="2000" dirty="0" smtClean="0">
                <a:solidFill>
                  <a:schemeClr val="accent1"/>
                </a:solidFill>
              </a:rPr>
              <a:t> le </a:t>
            </a:r>
            <a:r>
              <a:rPr lang="en-US" sz="2000" dirty="0" err="1" smtClean="0">
                <a:solidFill>
                  <a:schemeClr val="accent1"/>
                </a:solidFill>
              </a:rPr>
              <a:t>sud</a:t>
            </a:r>
            <a:r>
              <a:rPr lang="en-US" sz="2000" dirty="0" smtClean="0">
                <a:solidFill>
                  <a:schemeClr val="accent1"/>
                </a:solidFill>
              </a:rPr>
              <a:t> de  LEUR </a:t>
            </a:r>
            <a:r>
              <a:rPr lang="en-US" sz="2000" dirty="0" err="1" smtClean="0">
                <a:solidFill>
                  <a:schemeClr val="accent1"/>
                </a:solidFill>
              </a:rPr>
              <a:t>royaume</a:t>
            </a:r>
            <a:r>
              <a:rPr lang="en-US" sz="2000" dirty="0" smtClean="0">
                <a:solidFill>
                  <a:schemeClr val="accent1"/>
                </a:solidFill>
              </a:rPr>
              <a:t>…”</a:t>
            </a:r>
            <a:endParaRPr lang="fr-FR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2073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“LES CONFLITS S’ETENDENT…”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65" y="768221"/>
            <a:ext cx="5591101" cy="5845695"/>
          </a:xfrm>
          <a:prstGeom prst="rect">
            <a:avLst/>
          </a:prstGeom>
        </p:spPr>
      </p:pic>
      <p:sp>
        <p:nvSpPr>
          <p:cNvPr id="24" name="Explosion : 8 points 23">
            <a:extLst>
              <a:ext uri="{FF2B5EF4-FFF2-40B4-BE49-F238E27FC236}">
                <a16:creationId xmlns="" xmlns:a16="http://schemas.microsoft.com/office/drawing/2014/main" id="{E0728247-5F67-4D6C-8147-B19703C89719}"/>
              </a:ext>
            </a:extLst>
          </p:cNvPr>
          <p:cNvSpPr/>
          <p:nvPr/>
        </p:nvSpPr>
        <p:spPr>
          <a:xfrm>
            <a:off x="2303449" y="4049125"/>
            <a:ext cx="374438" cy="373585"/>
          </a:xfrm>
          <a:prstGeom prst="irregularSeal1">
            <a:avLst/>
          </a:prstGeom>
          <a:solidFill>
            <a:schemeClr val="accent1"/>
          </a:solidFill>
          <a:ln w="6350">
            <a:solidFill>
              <a:srgbClr val="453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</a:pPr>
            <a:endParaRPr lang="fr-FR" sz="1600" dirty="0"/>
          </a:p>
        </p:txBody>
      </p:sp>
      <p:sp>
        <p:nvSpPr>
          <p:cNvPr id="28" name="Explosion : 8 points 27">
            <a:extLst>
              <a:ext uri="{FF2B5EF4-FFF2-40B4-BE49-F238E27FC236}">
                <a16:creationId xmlns="" xmlns:a16="http://schemas.microsoft.com/office/drawing/2014/main" id="{B3AD07F3-F66F-4915-BA51-45335AD68DAF}"/>
              </a:ext>
            </a:extLst>
          </p:cNvPr>
          <p:cNvSpPr/>
          <p:nvPr/>
        </p:nvSpPr>
        <p:spPr>
          <a:xfrm>
            <a:off x="3650106" y="1254848"/>
            <a:ext cx="456018" cy="424663"/>
          </a:xfrm>
          <a:prstGeom prst="irregularSeal1">
            <a:avLst/>
          </a:prstGeom>
          <a:solidFill>
            <a:schemeClr val="accent1"/>
          </a:solidFill>
          <a:ln w="6350">
            <a:solidFill>
              <a:srgbClr val="453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</a:pPr>
            <a:endParaRPr lang="fr-FR" sz="1600"/>
          </a:p>
        </p:txBody>
      </p:sp>
      <p:sp>
        <p:nvSpPr>
          <p:cNvPr id="16" name="Flèche vers le haut 15"/>
          <p:cNvSpPr/>
          <p:nvPr/>
        </p:nvSpPr>
        <p:spPr>
          <a:xfrm>
            <a:off x="2430019" y="4422710"/>
            <a:ext cx="121298" cy="830425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Flèche vers le bas 2"/>
          <p:cNvSpPr/>
          <p:nvPr/>
        </p:nvSpPr>
        <p:spPr>
          <a:xfrm rot="-3360000">
            <a:off x="3411831" y="886399"/>
            <a:ext cx="124178" cy="54186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67" y="824236"/>
            <a:ext cx="3542122" cy="2092808"/>
          </a:xfrm>
          <a:prstGeom prst="rect">
            <a:avLst/>
          </a:prstGeom>
        </p:spPr>
      </p:pic>
      <p:sp>
        <p:nvSpPr>
          <p:cNvPr id="26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7699167" y="2999890"/>
            <a:ext cx="533713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accent1"/>
                </a:solidFill>
              </a:rPr>
              <a:t>“</a:t>
            </a:r>
            <a:r>
              <a:rPr lang="en-US" sz="2000" dirty="0" err="1" smtClean="0">
                <a:solidFill>
                  <a:schemeClr val="accent1"/>
                </a:solidFill>
              </a:rPr>
              <a:t>L’armée</a:t>
            </a:r>
            <a:r>
              <a:rPr lang="en-US" sz="2000" dirty="0" smtClean="0">
                <a:solidFill>
                  <a:schemeClr val="accent1"/>
                </a:solidFill>
              </a:rPr>
              <a:t> des </a:t>
            </a:r>
            <a:r>
              <a:rPr lang="en-US" sz="2000" dirty="0" err="1" smtClean="0">
                <a:solidFill>
                  <a:schemeClr val="accent1"/>
                </a:solidFill>
              </a:rPr>
              <a:t>marcheurs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blancs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arrivent</a:t>
            </a:r>
            <a:r>
              <a:rPr lang="en-US" sz="2000" dirty="0" smtClean="0">
                <a:solidFill>
                  <a:schemeClr val="accent1"/>
                </a:solidFill>
              </a:rPr>
              <a:t> du </a:t>
            </a:r>
            <a:r>
              <a:rPr lang="en-US" sz="2000" dirty="0" err="1" smtClean="0">
                <a:solidFill>
                  <a:schemeClr val="accent1"/>
                </a:solidFill>
              </a:rPr>
              <a:t>nord</a:t>
            </a:r>
            <a:r>
              <a:rPr lang="en-US" sz="2000" dirty="0" smtClean="0">
                <a:solidFill>
                  <a:schemeClr val="accent1"/>
                </a:solidFill>
              </a:rPr>
              <a:t>…”</a:t>
            </a:r>
            <a:endParaRPr lang="fr-FR" sz="2000" dirty="0">
              <a:solidFill>
                <a:schemeClr val="accent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7415228" y="5433439"/>
            <a:ext cx="533713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accent1"/>
                </a:solidFill>
              </a:rPr>
              <a:t>“LES STARKS (la night watch) </a:t>
            </a:r>
            <a:r>
              <a:rPr lang="en-US" sz="2000" dirty="0" err="1" smtClean="0">
                <a:solidFill>
                  <a:schemeClr val="accent1"/>
                </a:solidFill>
              </a:rPr>
              <a:t>organisent</a:t>
            </a:r>
            <a:r>
              <a:rPr lang="en-US" sz="2000" dirty="0" smtClean="0">
                <a:solidFill>
                  <a:schemeClr val="accent1"/>
                </a:solidFill>
              </a:rPr>
              <a:t> la defense du </a:t>
            </a:r>
            <a:r>
              <a:rPr lang="en-US" sz="2000" dirty="0" err="1" smtClean="0">
                <a:solidFill>
                  <a:schemeClr val="accent1"/>
                </a:solidFill>
              </a:rPr>
              <a:t>mur</a:t>
            </a:r>
            <a:r>
              <a:rPr lang="en-US" sz="2000" dirty="0" smtClean="0">
                <a:solidFill>
                  <a:schemeClr val="accent1"/>
                </a:solidFill>
              </a:rPr>
              <a:t>…”</a:t>
            </a:r>
            <a:endParaRPr lang="fr-FR" sz="2000" dirty="0">
              <a:solidFill>
                <a:schemeClr val="accent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43" y="3691068"/>
            <a:ext cx="3198446" cy="159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3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 animBg="1"/>
      <p:bldP spid="26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">
            <a:extLst>
              <a:ext uri="{FF2B5EF4-FFF2-40B4-BE49-F238E27FC236}">
                <a16:creationId xmlns="" xmlns:a16="http://schemas.microsoft.com/office/drawing/2014/main" id="{2558F5AC-065A-49C6-B5C5-1847DECC021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10656531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solidFill>
                  <a:schemeClr val="accent1"/>
                </a:solidFill>
              </a:rPr>
              <a:t>“démarche </a:t>
            </a:r>
            <a:r>
              <a:rPr lang="nl-NL" dirty="0" err="1">
                <a:solidFill>
                  <a:schemeClr val="accent1"/>
                </a:solidFill>
              </a:rPr>
              <a:t>habituelle</a:t>
            </a:r>
            <a:r>
              <a:rPr lang="nl-NL" dirty="0">
                <a:solidFill>
                  <a:schemeClr val="accent1"/>
                </a:solidFill>
              </a:rPr>
              <a:t> de </a:t>
            </a:r>
            <a:r>
              <a:rPr lang="nl-NL" dirty="0" err="1">
                <a:solidFill>
                  <a:schemeClr val="accent1"/>
                </a:solidFill>
              </a:rPr>
              <a:t>fabrication</a:t>
            </a:r>
            <a:r>
              <a:rPr lang="nl-NL" dirty="0">
                <a:solidFill>
                  <a:schemeClr val="accent1"/>
                </a:solidFill>
              </a:rPr>
              <a:t>”</a:t>
            </a:r>
            <a:endParaRPr lang="fr-FR" dirty="0">
              <a:solidFill>
                <a:schemeClr val="accent1"/>
              </a:solidFill>
            </a:endParaRPr>
          </a:p>
        </p:txBody>
      </p:sp>
      <p:grpSp>
        <p:nvGrpSpPr>
          <p:cNvPr id="18" name="Groupe 17">
            <a:extLst>
              <a:ext uri="{FF2B5EF4-FFF2-40B4-BE49-F238E27FC236}">
                <a16:creationId xmlns="" xmlns:a16="http://schemas.microsoft.com/office/drawing/2014/main" id="{F938CB4C-DF49-4A7B-BE03-468E285BBD27}"/>
              </a:ext>
            </a:extLst>
          </p:cNvPr>
          <p:cNvGrpSpPr/>
          <p:nvPr/>
        </p:nvGrpSpPr>
        <p:grpSpPr>
          <a:xfrm>
            <a:off x="-893384" y="4750438"/>
            <a:ext cx="13966012" cy="2627327"/>
            <a:chOff x="-1074645" y="3511005"/>
            <a:chExt cx="13966012" cy="2627327"/>
          </a:xfrm>
        </p:grpSpPr>
        <p:grpSp>
          <p:nvGrpSpPr>
            <p:cNvPr id="25" name="Groupe 24">
              <a:extLst>
                <a:ext uri="{FF2B5EF4-FFF2-40B4-BE49-F238E27FC236}">
                  <a16:creationId xmlns="" xmlns:a16="http://schemas.microsoft.com/office/drawing/2014/main" id="{9C4EB50E-B03A-4296-82DF-FB65D00CD15D}"/>
                </a:ext>
              </a:extLst>
            </p:cNvPr>
            <p:cNvGrpSpPr/>
            <p:nvPr/>
          </p:nvGrpSpPr>
          <p:grpSpPr>
            <a:xfrm>
              <a:off x="-1074645" y="3511005"/>
              <a:ext cx="12471191" cy="2627327"/>
              <a:chOff x="-1074645" y="3511005"/>
              <a:chExt cx="12471191" cy="2627327"/>
            </a:xfrm>
          </p:grpSpPr>
          <p:sp>
            <p:nvSpPr>
              <p:cNvPr id="27" name="Flèche droite à entaille 9">
                <a:extLst>
                  <a:ext uri="{FF2B5EF4-FFF2-40B4-BE49-F238E27FC236}">
                    <a16:creationId xmlns="" xmlns:a16="http://schemas.microsoft.com/office/drawing/2014/main" id="{ADBE3958-8F88-48FF-9494-44FC2DEBFFE7}"/>
                  </a:ext>
                </a:extLst>
              </p:cNvPr>
              <p:cNvSpPr/>
              <p:nvPr/>
            </p:nvSpPr>
            <p:spPr>
              <a:xfrm>
                <a:off x="713678" y="3511005"/>
                <a:ext cx="10682868" cy="889366"/>
              </a:xfrm>
              <a:prstGeom prst="notchedRightArrow">
                <a:avLst/>
              </a:pr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fr-FR"/>
              </a:p>
            </p:txBody>
          </p:sp>
          <p:sp>
            <p:nvSpPr>
              <p:cNvPr id="28" name="Forme libre 10">
                <a:extLst>
                  <a:ext uri="{FF2B5EF4-FFF2-40B4-BE49-F238E27FC236}">
                    <a16:creationId xmlns="" xmlns:a16="http://schemas.microsoft.com/office/drawing/2014/main" id="{198BED2B-E423-4514-A851-444749F541FA}"/>
                  </a:ext>
                </a:extLst>
              </p:cNvPr>
              <p:cNvSpPr/>
              <p:nvPr/>
            </p:nvSpPr>
            <p:spPr>
              <a:xfrm>
                <a:off x="-1074645" y="4220452"/>
                <a:ext cx="4689925" cy="796368"/>
              </a:xfrm>
              <a:custGeom>
                <a:avLst/>
                <a:gdLst>
                  <a:gd name="connsiteX0" fmla="*/ 0 w 4689925"/>
                  <a:gd name="connsiteY0" fmla="*/ 0 h 796368"/>
                  <a:gd name="connsiteX1" fmla="*/ 4689925 w 4689925"/>
                  <a:gd name="connsiteY1" fmla="*/ 0 h 796368"/>
                  <a:gd name="connsiteX2" fmla="*/ 4689925 w 4689925"/>
                  <a:gd name="connsiteY2" fmla="*/ 796368 h 796368"/>
                  <a:gd name="connsiteX3" fmla="*/ 0 w 4689925"/>
                  <a:gd name="connsiteY3" fmla="*/ 796368 h 796368"/>
                  <a:gd name="connsiteX4" fmla="*/ 0 w 4689925"/>
                  <a:gd name="connsiteY4" fmla="*/ 0 h 7963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89925" h="796368">
                    <a:moveTo>
                      <a:pt x="0" y="0"/>
                    </a:moveTo>
                    <a:lnTo>
                      <a:pt x="4689925" y="0"/>
                    </a:lnTo>
                    <a:lnTo>
                      <a:pt x="4689925" y="796368"/>
                    </a:lnTo>
                    <a:lnTo>
                      <a:pt x="0" y="796368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92024" tIns="192024" rIns="192024" bIns="192024" numCol="1" spcCol="1270" anchor="b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fr-FR" sz="2700" dirty="0"/>
                  <a:t>2016</a:t>
                </a:r>
                <a:endParaRPr lang="fr-FR" sz="2700" kern="1200" dirty="0"/>
              </a:p>
            </p:txBody>
          </p:sp>
          <p:sp>
            <p:nvSpPr>
              <p:cNvPr id="29" name="Ellipse 28">
                <a:extLst>
                  <a:ext uri="{FF2B5EF4-FFF2-40B4-BE49-F238E27FC236}">
                    <a16:creationId xmlns="" xmlns:a16="http://schemas.microsoft.com/office/drawing/2014/main" id="{486F2C08-901D-4C8B-A10D-253A2936CFFA}"/>
                  </a:ext>
                </a:extLst>
              </p:cNvPr>
              <p:cNvSpPr/>
              <p:nvPr/>
            </p:nvSpPr>
            <p:spPr>
              <a:xfrm>
                <a:off x="1064809" y="3734163"/>
                <a:ext cx="436528" cy="436528"/>
              </a:xfrm>
              <a:prstGeom prst="ellipse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fr-FR"/>
              </a:p>
            </p:txBody>
          </p:sp>
          <p:sp>
            <p:nvSpPr>
              <p:cNvPr id="30" name="Forme libre 14">
                <a:extLst>
                  <a:ext uri="{FF2B5EF4-FFF2-40B4-BE49-F238E27FC236}">
                    <a16:creationId xmlns="" xmlns:a16="http://schemas.microsoft.com/office/drawing/2014/main" id="{DC771700-FED6-4684-9DF2-CE47F3BF3B5B}"/>
                  </a:ext>
                </a:extLst>
              </p:cNvPr>
              <p:cNvSpPr/>
              <p:nvPr/>
            </p:nvSpPr>
            <p:spPr>
              <a:xfrm>
                <a:off x="5638216" y="4392217"/>
                <a:ext cx="4689925" cy="1746115"/>
              </a:xfrm>
              <a:custGeom>
                <a:avLst/>
                <a:gdLst>
                  <a:gd name="connsiteX0" fmla="*/ 0 w 4689925"/>
                  <a:gd name="connsiteY0" fmla="*/ 0 h 1746115"/>
                  <a:gd name="connsiteX1" fmla="*/ 4689925 w 4689925"/>
                  <a:gd name="connsiteY1" fmla="*/ 0 h 1746115"/>
                  <a:gd name="connsiteX2" fmla="*/ 4689925 w 4689925"/>
                  <a:gd name="connsiteY2" fmla="*/ 1746115 h 1746115"/>
                  <a:gd name="connsiteX3" fmla="*/ 0 w 4689925"/>
                  <a:gd name="connsiteY3" fmla="*/ 1746115 h 1746115"/>
                  <a:gd name="connsiteX4" fmla="*/ 0 w 4689925"/>
                  <a:gd name="connsiteY4" fmla="*/ 0 h 17461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89925" h="1746115">
                    <a:moveTo>
                      <a:pt x="0" y="0"/>
                    </a:moveTo>
                    <a:lnTo>
                      <a:pt x="4689925" y="0"/>
                    </a:lnTo>
                    <a:lnTo>
                      <a:pt x="4689925" y="1746115"/>
                    </a:lnTo>
                    <a:lnTo>
                      <a:pt x="0" y="1746115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92024" tIns="192024" rIns="192024" bIns="192024" numCol="1" spcCol="1270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>
                        <a:hueOff val="0"/>
                        <a:satOff val="0"/>
                        <a:lumOff val="0"/>
                        <a:alphaOff val="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fr-FR" sz="2700" kern="1200" dirty="0"/>
              </a:p>
            </p:txBody>
          </p:sp>
          <p:sp>
            <p:nvSpPr>
              <p:cNvPr id="31" name="Ellipse 30">
                <a:extLst>
                  <a:ext uri="{FF2B5EF4-FFF2-40B4-BE49-F238E27FC236}">
                    <a16:creationId xmlns="" xmlns:a16="http://schemas.microsoft.com/office/drawing/2014/main" id="{49F53BD1-A9F9-427B-BACB-533445787DD6}"/>
                  </a:ext>
                </a:extLst>
              </p:cNvPr>
              <p:cNvSpPr/>
              <p:nvPr/>
            </p:nvSpPr>
            <p:spPr>
              <a:xfrm>
                <a:off x="10328141" y="3737424"/>
                <a:ext cx="436528" cy="436528"/>
              </a:xfrm>
              <a:prstGeom prst="ellipse">
                <a:avLst/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26" name="Forme libre 17">
              <a:extLst>
                <a:ext uri="{FF2B5EF4-FFF2-40B4-BE49-F238E27FC236}">
                  <a16:creationId xmlns="" xmlns:a16="http://schemas.microsoft.com/office/drawing/2014/main" id="{8635DA74-8949-4AB1-BEE7-7414A52F518F}"/>
                </a:ext>
              </a:extLst>
            </p:cNvPr>
            <p:cNvSpPr/>
            <p:nvPr/>
          </p:nvSpPr>
          <p:spPr>
            <a:xfrm>
              <a:off x="8201442" y="4220452"/>
              <a:ext cx="4689925" cy="796368"/>
            </a:xfrm>
            <a:custGeom>
              <a:avLst/>
              <a:gdLst>
                <a:gd name="connsiteX0" fmla="*/ 0 w 4689925"/>
                <a:gd name="connsiteY0" fmla="*/ 0 h 796368"/>
                <a:gd name="connsiteX1" fmla="*/ 4689925 w 4689925"/>
                <a:gd name="connsiteY1" fmla="*/ 0 h 796368"/>
                <a:gd name="connsiteX2" fmla="*/ 4689925 w 4689925"/>
                <a:gd name="connsiteY2" fmla="*/ 796368 h 796368"/>
                <a:gd name="connsiteX3" fmla="*/ 0 w 4689925"/>
                <a:gd name="connsiteY3" fmla="*/ 796368 h 796368"/>
                <a:gd name="connsiteX4" fmla="*/ 0 w 4689925"/>
                <a:gd name="connsiteY4" fmla="*/ 0 h 796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925" h="796368">
                  <a:moveTo>
                    <a:pt x="0" y="0"/>
                  </a:moveTo>
                  <a:lnTo>
                    <a:pt x="4689925" y="0"/>
                  </a:lnTo>
                  <a:lnTo>
                    <a:pt x="4689925" y="796368"/>
                  </a:lnTo>
                  <a:lnTo>
                    <a:pt x="0" y="79636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2024" tIns="192024" rIns="192024" bIns="192024" numCol="1" spcCol="1270" anchor="b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>
                      <a:hueOff val="0"/>
                      <a:satOff val="0"/>
                      <a:lumOff val="0"/>
                      <a:alphaOff val="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2700" dirty="0"/>
                <a:t>2017</a:t>
              </a:r>
              <a:endParaRPr lang="fr-FR" sz="2700" kern="1200" dirty="0"/>
            </a:p>
          </p:txBody>
        </p:sp>
      </p:grpSp>
      <p:pic>
        <p:nvPicPr>
          <p:cNvPr id="19" name="Image 18">
            <a:extLst>
              <a:ext uri="{FF2B5EF4-FFF2-40B4-BE49-F238E27FC236}">
                <a16:creationId xmlns="" xmlns:a16="http://schemas.microsoft.com/office/drawing/2014/main" id="{8645F963-D69D-46E2-8870-D77187997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741" y="1695695"/>
            <a:ext cx="2277186" cy="31775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0" name="Image 19">
            <a:extLst>
              <a:ext uri="{FF2B5EF4-FFF2-40B4-BE49-F238E27FC236}">
                <a16:creationId xmlns="" xmlns:a16="http://schemas.microsoft.com/office/drawing/2014/main" id="{BA2D81FE-BD06-4683-832F-F4BB917A87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2598" y="1244388"/>
            <a:ext cx="2350876" cy="32771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1" name="Image 20">
            <a:extLst>
              <a:ext uri="{FF2B5EF4-FFF2-40B4-BE49-F238E27FC236}">
                <a16:creationId xmlns="" xmlns:a16="http://schemas.microsoft.com/office/drawing/2014/main" id="{66ABFBF6-BB53-4A5C-B0AE-C6F756582F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2461" y="1051194"/>
            <a:ext cx="4007057" cy="22539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2" name="Image 21">
            <a:extLst>
              <a:ext uri="{FF2B5EF4-FFF2-40B4-BE49-F238E27FC236}">
                <a16:creationId xmlns="" xmlns:a16="http://schemas.microsoft.com/office/drawing/2014/main" id="{868B53AA-F43D-4B0A-8222-8F810E9DB5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311" y="2460630"/>
            <a:ext cx="2289808" cy="22898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Image 22">
            <a:extLst>
              <a:ext uri="{FF2B5EF4-FFF2-40B4-BE49-F238E27FC236}">
                <a16:creationId xmlns="" xmlns:a16="http://schemas.microsoft.com/office/drawing/2014/main" id="{967340B7-9189-464A-BBD5-9D80209D93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08804" y="2066791"/>
            <a:ext cx="3577285" cy="20122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4" name="Image 23">
            <a:extLst>
              <a:ext uri="{FF2B5EF4-FFF2-40B4-BE49-F238E27FC236}">
                <a16:creationId xmlns="" xmlns:a16="http://schemas.microsoft.com/office/drawing/2014/main" id="{F8D849E9-ACD4-4ABE-BD86-046A1A40CD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64067" y="1051194"/>
            <a:ext cx="2844043" cy="369924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Rectangle 1"/>
          <p:cNvSpPr/>
          <p:nvPr/>
        </p:nvSpPr>
        <p:spPr>
          <a:xfrm>
            <a:off x="894939" y="5639805"/>
            <a:ext cx="1111143" cy="356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 31"/>
          <p:cNvSpPr/>
          <p:nvPr/>
        </p:nvSpPr>
        <p:spPr>
          <a:xfrm>
            <a:off x="10256652" y="5665105"/>
            <a:ext cx="1111143" cy="3569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Titre 1">
            <a:extLst>
              <a:ext uri="{FF2B5EF4-FFF2-40B4-BE49-F238E27FC236}">
                <a16:creationId xmlns="" xmlns:a16="http://schemas.microsoft.com/office/drawing/2014/main" id="{2558F5AC-065A-49C6-B5C5-1847DECC0212}"/>
              </a:ext>
            </a:extLst>
          </p:cNvPr>
          <p:cNvSpPr txBox="1">
            <a:spLocks/>
          </p:cNvSpPr>
          <p:nvPr/>
        </p:nvSpPr>
        <p:spPr>
          <a:xfrm>
            <a:off x="4736269" y="5167665"/>
            <a:ext cx="2906793" cy="54739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 smtClean="0">
                <a:solidFill>
                  <a:schemeClr val="accent1"/>
                </a:solidFill>
              </a:rPr>
              <a:t>UNE </a:t>
            </a:r>
            <a:r>
              <a:rPr lang="nl-NL" dirty="0" err="1" smtClean="0">
                <a:solidFill>
                  <a:schemeClr val="accent1"/>
                </a:solidFill>
              </a:rPr>
              <a:t>ANNée</a:t>
            </a:r>
            <a:r>
              <a:rPr lang="nl-NL" dirty="0" smtClean="0">
                <a:solidFill>
                  <a:schemeClr val="accent1"/>
                </a:solidFill>
              </a:rPr>
              <a:t> 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4" name="Flèche droite 3"/>
          <p:cNvSpPr/>
          <p:nvPr/>
        </p:nvSpPr>
        <p:spPr>
          <a:xfrm>
            <a:off x="2292283" y="5627509"/>
            <a:ext cx="7594678" cy="368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585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762130" y="1358545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accent1"/>
                </a:solidFill>
              </a:rPr>
              <a:t>LE JEU SE DEROULE SUR 12 EPISODES. </a:t>
            </a:r>
          </a:p>
          <a:p>
            <a:r>
              <a:rPr lang="en-US" sz="2800" dirty="0" smtClean="0">
                <a:solidFill>
                  <a:schemeClr val="accent1"/>
                </a:solidFill>
              </a:rPr>
              <a:t>1 EPISODE DURE 4 SEMAINES.</a:t>
            </a:r>
            <a:endParaRPr lang="en-US" sz="2800" dirty="0">
              <a:solidFill>
                <a:schemeClr val="accent1"/>
              </a:solidFill>
            </a:endParaRPr>
          </a:p>
        </p:txBody>
      </p:sp>
      <p:sp>
        <p:nvSpPr>
          <p:cNvPr id="4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8" y="2753150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Tx/>
              <a:buChar char="-"/>
            </a:pPr>
            <a:r>
              <a:rPr lang="en-US" sz="2800" dirty="0" err="1" smtClean="0">
                <a:solidFill>
                  <a:schemeClr val="accent1"/>
                </a:solidFill>
              </a:rPr>
              <a:t>Choisis</a:t>
            </a:r>
            <a:r>
              <a:rPr lang="en-US" sz="2800" dirty="0" smtClean="0">
                <a:solidFill>
                  <a:schemeClr val="accent1"/>
                </a:solidFill>
              </a:rPr>
              <a:t> ton CAMP</a:t>
            </a:r>
          </a:p>
          <a:p>
            <a:pPr marL="457200" indent="-457200">
              <a:buFontTx/>
              <a:buChar char="-"/>
            </a:pPr>
            <a:endParaRPr lang="en-US" sz="2800" dirty="0" smtClean="0">
              <a:solidFill>
                <a:schemeClr val="accent1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 err="1" smtClean="0">
                <a:solidFill>
                  <a:schemeClr val="accent1"/>
                </a:solidFill>
              </a:rPr>
              <a:t>Defini</a:t>
            </a:r>
            <a:r>
              <a:rPr lang="en-US" sz="2800" dirty="0" smtClean="0">
                <a:solidFill>
                  <a:schemeClr val="accent1"/>
                </a:solidFill>
              </a:rPr>
              <a:t> la </a:t>
            </a:r>
            <a:r>
              <a:rPr lang="en-US" sz="2800" dirty="0" err="1" smtClean="0">
                <a:solidFill>
                  <a:schemeClr val="accent1"/>
                </a:solidFill>
              </a:rPr>
              <a:t>strategie</a:t>
            </a:r>
            <a:r>
              <a:rPr lang="en-US" sz="2800" dirty="0" smtClean="0">
                <a:solidFill>
                  <a:schemeClr val="accent1"/>
                </a:solidFill>
              </a:rPr>
              <a:t> de fabrication des </a:t>
            </a:r>
            <a:r>
              <a:rPr lang="en-US" sz="2800" dirty="0" err="1" smtClean="0">
                <a:solidFill>
                  <a:schemeClr val="accent1"/>
                </a:solidFill>
              </a:rPr>
              <a:t>armurES</a:t>
            </a:r>
            <a:endParaRPr lang="en-US" sz="2800" dirty="0" smtClean="0">
              <a:solidFill>
                <a:schemeClr val="accent1"/>
              </a:solidFill>
            </a:endParaRP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accent1"/>
                </a:solidFill>
              </a:rPr>
              <a:t>DEFINIR UNE VALEUR DE PROTECTION DES ELEMENTS DE 1 à 10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>
                <a:solidFill>
                  <a:schemeClr val="accent1"/>
                </a:solidFill>
              </a:rPr>
              <a:t>CHOISIR L’ORDRE DE FABRICATION A CHAQUE EPISODE</a:t>
            </a:r>
          </a:p>
          <a:p>
            <a:pPr marL="914400" lvl="1" indent="-457200">
              <a:buFontTx/>
              <a:buChar char="-"/>
            </a:pPr>
            <a:endParaRPr lang="en-US" sz="1400" dirty="0" smtClean="0">
              <a:solidFill>
                <a:schemeClr val="accent1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 smtClean="0">
                <a:solidFill>
                  <a:schemeClr val="accent1"/>
                </a:solidFill>
              </a:rPr>
              <a:t>UTILISE LA FICHE DE JEU FOURNI </a:t>
            </a:r>
            <a:endParaRPr lang="en-US" sz="2800" dirty="0">
              <a:solidFill>
                <a:schemeClr val="accent1"/>
              </a:solidFill>
            </a:endParaRPr>
          </a:p>
          <a:p>
            <a:pPr marL="457200" indent="-457200">
              <a:buFontTx/>
              <a:buChar char="-"/>
            </a:pPr>
            <a:endParaRPr lang="en-US" sz="1400" dirty="0" smtClean="0">
              <a:solidFill>
                <a:schemeClr val="accent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“</a:t>
            </a:r>
            <a:r>
              <a:rPr lang="en-US" dirty="0" err="1" smtClean="0">
                <a:solidFill>
                  <a:schemeClr val="accent1"/>
                </a:solidFill>
              </a:rPr>
              <a:t>C’est</a:t>
            </a:r>
            <a:r>
              <a:rPr lang="en-US" dirty="0" smtClean="0">
                <a:solidFill>
                  <a:schemeClr val="accent1"/>
                </a:solidFill>
              </a:rPr>
              <a:t> a </a:t>
            </a:r>
            <a:r>
              <a:rPr lang="en-US" dirty="0" err="1" smtClean="0">
                <a:solidFill>
                  <a:schemeClr val="accent1"/>
                </a:solidFill>
              </a:rPr>
              <a:t>vous</a:t>
            </a:r>
            <a:r>
              <a:rPr lang="en-US" dirty="0" smtClean="0">
                <a:solidFill>
                  <a:schemeClr val="accent1"/>
                </a:solidFill>
              </a:rPr>
              <a:t> de JOUER …”</a:t>
            </a: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9018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“WINTER IS COMING …”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5576"/>
            <a:ext cx="7846967" cy="20799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fr-FR" sz="2000" dirty="0" smtClean="0">
                <a:solidFill>
                  <a:schemeClr val="accent1"/>
                </a:solidFill>
              </a:rPr>
              <a:t>CONSEQUENCES: </a:t>
            </a:r>
          </a:p>
          <a:p>
            <a:endParaRPr lang="fr-FR" sz="2000" dirty="0" smtClean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err="1" smtClean="0">
                <a:solidFill>
                  <a:schemeClr val="accent1"/>
                </a:solidFill>
              </a:rPr>
              <a:t>PROTECTIOn</a:t>
            </a:r>
            <a:r>
              <a:rPr lang="fr-FR" sz="2000" dirty="0" smtClean="0">
                <a:solidFill>
                  <a:schemeClr val="accent1"/>
                </a:solidFill>
              </a:rPr>
              <a:t> DES bras: +3 SEM DE FABRICATION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chemeClr val="accent1"/>
                </a:solidFill>
              </a:rPr>
              <a:t>Fourrure :  PROTECTION </a:t>
            </a:r>
            <a:r>
              <a:rPr lang="fr-FR" sz="2000" dirty="0" smtClean="0">
                <a:solidFill>
                  <a:schemeClr val="accent1"/>
                </a:solidFill>
              </a:rPr>
              <a:t>x4 (LIMITE A 10)</a:t>
            </a:r>
            <a:endParaRPr lang="fr-FR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35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“Les starks en </a:t>
            </a:r>
            <a:r>
              <a:rPr lang="en-US" dirty="0" err="1" smtClean="0">
                <a:solidFill>
                  <a:schemeClr val="accent1"/>
                </a:solidFill>
              </a:rPr>
              <a:t>sursis</a:t>
            </a:r>
            <a:r>
              <a:rPr lang="en-US" dirty="0" smtClean="0">
                <a:solidFill>
                  <a:schemeClr val="accent1"/>
                </a:solidFill>
              </a:rPr>
              <a:t>…”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65" y="768221"/>
            <a:ext cx="5591101" cy="5845695"/>
          </a:xfrm>
          <a:prstGeom prst="rect">
            <a:avLst/>
          </a:prstGeom>
        </p:spPr>
      </p:pic>
      <p:sp>
        <p:nvSpPr>
          <p:cNvPr id="24" name="Explosion : 8 points 23">
            <a:extLst>
              <a:ext uri="{FF2B5EF4-FFF2-40B4-BE49-F238E27FC236}">
                <a16:creationId xmlns="" xmlns:a16="http://schemas.microsoft.com/office/drawing/2014/main" id="{E0728247-5F67-4D6C-8147-B19703C89719}"/>
              </a:ext>
            </a:extLst>
          </p:cNvPr>
          <p:cNvSpPr/>
          <p:nvPr/>
        </p:nvSpPr>
        <p:spPr>
          <a:xfrm>
            <a:off x="2574717" y="5290291"/>
            <a:ext cx="657880" cy="518081"/>
          </a:xfrm>
          <a:prstGeom prst="irregularSeal1">
            <a:avLst/>
          </a:prstGeom>
          <a:solidFill>
            <a:schemeClr val="accent1"/>
          </a:solidFill>
          <a:ln w="6350">
            <a:solidFill>
              <a:srgbClr val="4534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90000"/>
              </a:lnSpc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9167" y="824236"/>
            <a:ext cx="3542122" cy="2092808"/>
          </a:xfrm>
          <a:prstGeom prst="rect">
            <a:avLst/>
          </a:prstGeom>
        </p:spPr>
      </p:pic>
      <p:sp>
        <p:nvSpPr>
          <p:cNvPr id="26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7699167" y="2999890"/>
            <a:ext cx="533713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accent1"/>
                </a:solidFill>
              </a:rPr>
              <a:t>“LES </a:t>
            </a:r>
            <a:r>
              <a:rPr lang="en-US" sz="2000" dirty="0" err="1" smtClean="0">
                <a:solidFill>
                  <a:schemeClr val="accent1"/>
                </a:solidFill>
              </a:rPr>
              <a:t>marcheurs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blancs</a:t>
            </a:r>
            <a:r>
              <a:rPr lang="en-US" sz="2000" dirty="0" smtClean="0">
                <a:solidFill>
                  <a:schemeClr val="accent1"/>
                </a:solidFill>
              </a:rPr>
              <a:t> ONT ETE </a:t>
            </a:r>
            <a:r>
              <a:rPr lang="en-US" sz="2000" dirty="0" err="1" smtClean="0">
                <a:solidFill>
                  <a:schemeClr val="accent1"/>
                </a:solidFill>
              </a:rPr>
              <a:t>Repousses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temporairement</a:t>
            </a:r>
            <a:r>
              <a:rPr lang="en-US" sz="2000" dirty="0" smtClean="0">
                <a:solidFill>
                  <a:schemeClr val="accent1"/>
                </a:solidFill>
              </a:rPr>
              <a:t>”</a:t>
            </a:r>
            <a:endParaRPr lang="fr-FR" sz="2000" dirty="0">
              <a:solidFill>
                <a:schemeClr val="accent1"/>
              </a:solidFill>
            </a:endParaRPr>
          </a:p>
        </p:txBody>
      </p:sp>
      <p:sp>
        <p:nvSpPr>
          <p:cNvPr id="14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7415228" y="5433439"/>
            <a:ext cx="533713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accent1"/>
                </a:solidFill>
              </a:rPr>
              <a:t>“Les </a:t>
            </a:r>
            <a:r>
              <a:rPr lang="en-US" sz="2000" dirty="0" err="1" smtClean="0">
                <a:solidFill>
                  <a:schemeClr val="accent1"/>
                </a:solidFill>
              </a:rPr>
              <a:t>tully</a:t>
            </a:r>
            <a:r>
              <a:rPr lang="en-US" sz="2000" dirty="0" smtClean="0">
                <a:solidFill>
                  <a:schemeClr val="accent1"/>
                </a:solidFill>
              </a:rPr>
              <a:t> </a:t>
            </a:r>
            <a:r>
              <a:rPr lang="en-US" sz="2000" dirty="0" err="1" smtClean="0">
                <a:solidFill>
                  <a:schemeClr val="accent1"/>
                </a:solidFill>
              </a:rPr>
              <a:t>s’allient</a:t>
            </a:r>
            <a:r>
              <a:rPr lang="en-US" sz="2000" dirty="0" smtClean="0">
                <a:solidFill>
                  <a:schemeClr val="accent1"/>
                </a:solidFill>
              </a:rPr>
              <a:t> aux starks et </a:t>
            </a:r>
            <a:r>
              <a:rPr lang="en-US" sz="2000" dirty="0" err="1" smtClean="0">
                <a:solidFill>
                  <a:schemeClr val="accent1"/>
                </a:solidFill>
              </a:rPr>
              <a:t>attaquent</a:t>
            </a:r>
            <a:r>
              <a:rPr lang="en-US" sz="2000" dirty="0" smtClean="0">
                <a:solidFill>
                  <a:schemeClr val="accent1"/>
                </a:solidFill>
              </a:rPr>
              <a:t> les </a:t>
            </a:r>
            <a:r>
              <a:rPr lang="en-US" sz="2000" dirty="0" err="1" smtClean="0">
                <a:solidFill>
                  <a:schemeClr val="accent1"/>
                </a:solidFill>
              </a:rPr>
              <a:t>lannisters</a:t>
            </a:r>
            <a:endParaRPr lang="fr-FR" sz="2000" dirty="0">
              <a:solidFill>
                <a:schemeClr val="accent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843" y="3691068"/>
            <a:ext cx="3198446" cy="159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425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6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Un </a:t>
            </a:r>
            <a:r>
              <a:rPr lang="en-US" dirty="0" err="1">
                <a:solidFill>
                  <a:schemeClr val="accent1"/>
                </a:solidFill>
              </a:rPr>
              <a:t>projet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itératif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priorisé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33" name="Image 32">
            <a:extLst>
              <a:ext uri="{FF2B5EF4-FFF2-40B4-BE49-F238E27FC236}">
                <a16:creationId xmlns="" xmlns:a16="http://schemas.microsoft.com/office/drawing/2014/main" id="{0B07DBB6-291A-4387-BA97-2DC3E6317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5036" y="806988"/>
            <a:ext cx="7684448" cy="53036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10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70BFA105-31C7-400E-BA34-FCEA313E6CE2}"/>
              </a:ext>
            </a:extLst>
          </p:cNvPr>
          <p:cNvSpPr txBox="1">
            <a:spLocks/>
          </p:cNvSpPr>
          <p:nvPr/>
        </p:nvSpPr>
        <p:spPr>
          <a:xfrm>
            <a:off x="1451579" y="116341"/>
            <a:ext cx="9603275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Conclusion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4" name="Content Placeholder 13">
            <a:extLst>
              <a:ext uri="{FF2B5EF4-FFF2-40B4-BE49-F238E27FC236}">
                <a16:creationId xmlns="" xmlns:a16="http://schemas.microsoft.com/office/drawing/2014/main" id="{A0408A28-E87C-41D0-98DB-605A3A99B862}"/>
              </a:ext>
            </a:extLst>
          </p:cNvPr>
          <p:cNvSpPr>
            <a:spLocks noGrp="1"/>
          </p:cNvSpPr>
          <p:nvPr/>
        </p:nvSpPr>
        <p:spPr bwMode="gray">
          <a:xfrm>
            <a:off x="943393" y="1180100"/>
            <a:ext cx="10497238" cy="66052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1pPr>
            <a:lvl2pPr marL="0" indent="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2pPr>
            <a:lvl3pPr marL="266700" indent="-26670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3pPr>
            <a:lvl4pPr marL="512763" indent="-260350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4pPr>
            <a:lvl5pPr marL="762000" indent="-252413" algn="l" defTabSz="914400" rtl="0" eaLnBrk="1" latinLnBrk="0" hangingPunct="1">
              <a:lnSpc>
                <a:spcPts val="24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ING Me" pitchFamily="2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ING Me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Un </a:t>
            </a:r>
            <a:r>
              <a:rPr lang="en-GB" sz="2800" dirty="0" err="1"/>
              <a:t>projet</a:t>
            </a:r>
            <a:r>
              <a:rPr lang="en-GB" sz="2800" dirty="0"/>
              <a:t> </a:t>
            </a:r>
            <a:r>
              <a:rPr lang="en-GB" sz="2800" b="1" dirty="0" err="1"/>
              <a:t>itératif</a:t>
            </a:r>
            <a:r>
              <a:rPr lang="en-GB" sz="2800" dirty="0"/>
              <a:t> et </a:t>
            </a:r>
            <a:r>
              <a:rPr lang="en-GB" sz="2800" b="1" dirty="0" err="1"/>
              <a:t>priorisé</a:t>
            </a:r>
            <a:r>
              <a:rPr lang="en-GB" sz="2800" dirty="0"/>
              <a:t> livre de la </a:t>
            </a:r>
            <a:r>
              <a:rPr lang="en-GB" sz="2800" dirty="0" err="1"/>
              <a:t>valeur</a:t>
            </a:r>
            <a:r>
              <a:rPr lang="en-GB" sz="2800" dirty="0"/>
              <a:t> </a:t>
            </a:r>
            <a:r>
              <a:rPr lang="en-GB" sz="2800" b="1" dirty="0" err="1"/>
              <a:t>régulièrement</a:t>
            </a:r>
            <a:endParaRPr lang="en-GB" sz="28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dirty="0"/>
              <a:t>Au bout de </a:t>
            </a:r>
            <a:r>
              <a:rPr lang="en-GB" sz="2800" b="1" dirty="0"/>
              <a:t>la </a:t>
            </a:r>
            <a:r>
              <a:rPr lang="en-GB" sz="2800" b="1" dirty="0" err="1"/>
              <a:t>moitié</a:t>
            </a:r>
            <a:r>
              <a:rPr lang="en-GB" sz="2800" b="1" dirty="0"/>
              <a:t> du temps, les ¾ de la </a:t>
            </a:r>
            <a:r>
              <a:rPr lang="en-GB" sz="2800" b="1" dirty="0" err="1"/>
              <a:t>valeur</a:t>
            </a:r>
            <a:r>
              <a:rPr lang="en-GB" sz="2800" b="1" dirty="0"/>
              <a:t> </a:t>
            </a:r>
            <a:r>
              <a:rPr lang="en-GB" sz="2800" dirty="0"/>
              <a:t>business </a:t>
            </a:r>
            <a:r>
              <a:rPr lang="en-GB" sz="2800" dirty="0" err="1"/>
              <a:t>sont</a:t>
            </a:r>
            <a:r>
              <a:rPr lang="en-GB" sz="2800" dirty="0"/>
              <a:t> </a:t>
            </a:r>
            <a:r>
              <a:rPr lang="en-GB" sz="2800" dirty="0" err="1"/>
              <a:t>souvent</a:t>
            </a:r>
            <a:r>
              <a:rPr lang="en-GB" sz="2800" dirty="0"/>
              <a:t> </a:t>
            </a:r>
            <a:r>
              <a:rPr lang="en-GB" sz="2800" dirty="0" err="1"/>
              <a:t>disponibles</a:t>
            </a: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/>
              <a:t>Le </a:t>
            </a:r>
            <a:r>
              <a:rPr lang="en-GB" sz="2800" b="1" dirty="0" err="1"/>
              <a:t>choix</a:t>
            </a:r>
            <a:r>
              <a:rPr lang="en-GB" sz="2800" b="1" dirty="0"/>
              <a:t> </a:t>
            </a:r>
            <a:r>
              <a:rPr lang="en-GB" sz="2800" b="1" dirty="0" err="1"/>
              <a:t>est</a:t>
            </a:r>
            <a:r>
              <a:rPr lang="en-GB" sz="2800" b="1" dirty="0"/>
              <a:t> </a:t>
            </a:r>
            <a:r>
              <a:rPr lang="en-GB" sz="2800" b="1" dirty="0" err="1"/>
              <a:t>proposé</a:t>
            </a:r>
            <a:r>
              <a:rPr lang="en-GB" sz="2800" dirty="0"/>
              <a:t>, à </a:t>
            </a:r>
            <a:r>
              <a:rPr lang="en-GB" sz="2800" dirty="0" err="1"/>
              <a:t>chaque</a:t>
            </a:r>
            <a:r>
              <a:rPr lang="en-GB" sz="2800" dirty="0"/>
              <a:t> </a:t>
            </a:r>
            <a:r>
              <a:rPr lang="en-GB" sz="2800" dirty="0" err="1"/>
              <a:t>itération</a:t>
            </a:r>
            <a:r>
              <a:rPr lang="en-GB" sz="2800" dirty="0"/>
              <a:t>, de continuer le </a:t>
            </a:r>
            <a:r>
              <a:rPr lang="en-GB" sz="2800" dirty="0" err="1"/>
              <a:t>reste</a:t>
            </a:r>
            <a:r>
              <a:rPr lang="en-GB" sz="2800" dirty="0"/>
              <a:t> des </a:t>
            </a:r>
            <a:r>
              <a:rPr lang="en-GB" sz="2800" dirty="0" err="1"/>
              <a:t>fonctionnalités</a:t>
            </a:r>
            <a:r>
              <a:rPr lang="en-GB" sz="2800" dirty="0"/>
              <a:t> </a:t>
            </a:r>
            <a:r>
              <a:rPr lang="en-GB" sz="2800" dirty="0" err="1"/>
              <a:t>prévues</a:t>
            </a:r>
            <a:r>
              <a:rPr lang="en-GB" sz="2800" dirty="0"/>
              <a:t> </a:t>
            </a:r>
            <a:r>
              <a:rPr lang="en-GB" sz="2800" dirty="0" err="1"/>
              <a:t>initialement</a:t>
            </a:r>
            <a:r>
              <a:rPr lang="en-GB" sz="2800" dirty="0"/>
              <a:t>, </a:t>
            </a:r>
            <a:r>
              <a:rPr lang="en-GB" sz="2800" dirty="0" err="1"/>
              <a:t>ou</a:t>
            </a:r>
            <a:r>
              <a:rPr lang="en-GB" sz="2800" dirty="0"/>
              <a:t> de </a:t>
            </a:r>
            <a:r>
              <a:rPr lang="en-GB" sz="2800" dirty="0" err="1"/>
              <a:t>prendre</a:t>
            </a:r>
            <a:r>
              <a:rPr lang="en-GB" sz="2800" dirty="0"/>
              <a:t> </a:t>
            </a:r>
            <a:r>
              <a:rPr lang="en-GB" sz="2800" dirty="0" err="1"/>
              <a:t>en</a:t>
            </a:r>
            <a:r>
              <a:rPr lang="en-GB" sz="2800" dirty="0"/>
              <a:t> </a:t>
            </a:r>
            <a:r>
              <a:rPr lang="en-GB" sz="2800" dirty="0" err="1"/>
              <a:t>compte</a:t>
            </a:r>
            <a:r>
              <a:rPr lang="en-GB" sz="2800" dirty="0"/>
              <a:t> de nouveaux </a:t>
            </a:r>
            <a:r>
              <a:rPr lang="en-GB" sz="2800" dirty="0" err="1"/>
              <a:t>besoins</a:t>
            </a:r>
            <a:r>
              <a:rPr lang="en-GB" sz="2800" dirty="0"/>
              <a:t>, </a:t>
            </a:r>
            <a:r>
              <a:rPr lang="en-GB" sz="2800" dirty="0" err="1"/>
              <a:t>jugés</a:t>
            </a:r>
            <a:r>
              <a:rPr lang="en-GB" sz="2800" dirty="0"/>
              <a:t> plus </a:t>
            </a:r>
            <a:r>
              <a:rPr lang="en-GB" sz="2800" dirty="0" err="1"/>
              <a:t>prioritaires</a:t>
            </a:r>
            <a:endParaRPr lang="en-GB" sz="2800" dirty="0"/>
          </a:p>
          <a:p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</p:txBody>
      </p:sp>
      <p:sp>
        <p:nvSpPr>
          <p:cNvPr id="5" name="Slide Number Placeholder 1">
            <a:extLst>
              <a:ext uri="{FF2B5EF4-FFF2-40B4-BE49-F238E27FC236}">
                <a16:creationId xmlns="" xmlns:a16="http://schemas.microsoft.com/office/drawing/2014/main" id="{BCAB2D50-F9EA-4201-AF7D-C0470DDCDDA5}"/>
              </a:ext>
            </a:extLst>
          </p:cNvPr>
          <p:cNvSpPr>
            <a:spLocks noGrp="1"/>
          </p:cNvSpPr>
          <p:nvPr/>
        </p:nvSpPr>
        <p:spPr bwMode="gray">
          <a:xfrm>
            <a:off x="753138" y="6443979"/>
            <a:ext cx="495300" cy="18811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DD2A080-DA64-4F5C-9131-47EB793B4410}" type="slidenum">
              <a:rPr lang="en-GB" noProof="0" smtClean="0"/>
              <a:pPr/>
              <a:t>9</a:t>
            </a:fld>
            <a:endParaRPr lang="en-GB" noProof="0" dirty="0"/>
          </a:p>
        </p:txBody>
      </p:sp>
      <p:sp>
        <p:nvSpPr>
          <p:cNvPr id="7" name="Rectangle à coins arrondis 2">
            <a:extLst>
              <a:ext uri="{FF2B5EF4-FFF2-40B4-BE49-F238E27FC236}">
                <a16:creationId xmlns="" xmlns:a16="http://schemas.microsoft.com/office/drawing/2014/main" id="{82D2E452-74D5-4CAA-AD53-137D2A14152D}"/>
              </a:ext>
            </a:extLst>
          </p:cNvPr>
          <p:cNvSpPr/>
          <p:nvPr/>
        </p:nvSpPr>
        <p:spPr>
          <a:xfrm>
            <a:off x="1271588" y="4771264"/>
            <a:ext cx="9535749" cy="988828"/>
          </a:xfrm>
          <a:prstGeom prst="roundRect">
            <a:avLst/>
          </a:prstGeom>
          <a:solidFill>
            <a:schemeClr val="accent1"/>
          </a:solidFill>
          <a:ln w="6350">
            <a:solidFill>
              <a:srgbClr val="FF6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36000" tIns="36000" rIns="36000" bIns="3600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i="1" dirty="0">
                <a:sym typeface="Wingdings" panose="05000000000000000000" pitchFamily="2" charset="2"/>
              </a:rPr>
              <a:t>“</a:t>
            </a:r>
            <a:r>
              <a:rPr lang="en-GB" sz="2400" i="1" dirty="0" err="1">
                <a:sym typeface="Wingdings" panose="05000000000000000000" pitchFamily="2" charset="2"/>
              </a:rPr>
              <a:t>Valoriser</a:t>
            </a:r>
            <a:r>
              <a:rPr lang="en-GB" sz="2400" i="1" dirty="0">
                <a:sym typeface="Wingdings" panose="05000000000000000000" pitchFamily="2" charset="2"/>
              </a:rPr>
              <a:t> </a:t>
            </a:r>
            <a:r>
              <a:rPr lang="en-US" sz="2400" i="1" dirty="0" err="1">
                <a:sym typeface="Wingdings" panose="05000000000000000000" pitchFamily="2" charset="2"/>
              </a:rPr>
              <a:t>l</a:t>
            </a:r>
            <a:r>
              <a:rPr lang="en-US" sz="2400" i="1" dirty="0" err="1"/>
              <a:t>’adaptation</a:t>
            </a:r>
            <a:r>
              <a:rPr lang="en-US" sz="2400" i="1" dirty="0"/>
              <a:t> au </a:t>
            </a:r>
            <a:r>
              <a:rPr lang="en-US" sz="2400" i="1" dirty="0" err="1"/>
              <a:t>changement</a:t>
            </a:r>
            <a:r>
              <a:rPr lang="en-US" sz="2400" i="1" dirty="0"/>
              <a:t> plus que le </a:t>
            </a:r>
            <a:r>
              <a:rPr lang="en-US" sz="2400" i="1" dirty="0" err="1"/>
              <a:t>suivi</a:t>
            </a:r>
            <a:r>
              <a:rPr lang="en-US" sz="2400" i="1" dirty="0"/>
              <a:t> d’un plan”</a:t>
            </a:r>
          </a:p>
          <a:p>
            <a:pPr algn="r"/>
            <a:r>
              <a:rPr lang="en-US" sz="2400" dirty="0"/>
              <a:t>(</a:t>
            </a:r>
            <a:r>
              <a:rPr lang="en-US" sz="2400" dirty="0" err="1"/>
              <a:t>Manifeste</a:t>
            </a:r>
            <a:r>
              <a:rPr lang="en-US" sz="2400" dirty="0"/>
              <a:t> Agile)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037161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erie">
  <a:themeElements>
    <a:clrScheme name="Galerie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e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e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2879</TotalTime>
  <Words>405</Words>
  <Application>Microsoft Office PowerPoint</Application>
  <PresentationFormat>Grand écran</PresentationFormat>
  <Paragraphs>57</Paragraphs>
  <Slides>9</Slides>
  <Notes>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Calibri</vt:lpstr>
      <vt:lpstr>Gill Sans MT</vt:lpstr>
      <vt:lpstr>ING Me</vt:lpstr>
      <vt:lpstr>Wingdings</vt:lpstr>
      <vt:lpstr>Galerie</vt:lpstr>
      <vt:lpstr>AGILE GAME OF THRONES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 introduction à l’agilité…</dc:title>
  <dc:creator>PC</dc:creator>
  <cp:lastModifiedBy>SCHLICK Romain</cp:lastModifiedBy>
  <cp:revision>47</cp:revision>
  <dcterms:created xsi:type="dcterms:W3CDTF">2017-11-28T10:20:53Z</dcterms:created>
  <dcterms:modified xsi:type="dcterms:W3CDTF">2019-04-24T15:40:39Z</dcterms:modified>
</cp:coreProperties>
</file>

<file path=docProps/thumbnail.jpeg>
</file>